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78" r:id="rId4"/>
    <p:sldId id="276" r:id="rId5"/>
    <p:sldId id="282" r:id="rId6"/>
    <p:sldId id="277" r:id="rId7"/>
    <p:sldId id="284" r:id="rId8"/>
    <p:sldId id="294" r:id="rId9"/>
    <p:sldId id="279" r:id="rId10"/>
    <p:sldId id="283" r:id="rId11"/>
    <p:sldId id="287" r:id="rId12"/>
    <p:sldId id="290" r:id="rId13"/>
    <p:sldId id="293" r:id="rId14"/>
    <p:sldId id="291" r:id="rId15"/>
    <p:sldId id="296" r:id="rId16"/>
    <p:sldId id="292" r:id="rId17"/>
  </p:sldIdLst>
  <p:sldSz cx="12192000" cy="6858000"/>
  <p:notesSz cx="6858000" cy="9144000"/>
  <p:embeddedFontLst>
    <p:embeddedFont>
      <p:font typeface="Noto Sans KR Medium" panose="020B0200000000000000" pitchFamily="50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C10"/>
    <a:srgbClr val="409EFF"/>
    <a:srgbClr val="22B244"/>
    <a:srgbClr val="AA78ED"/>
    <a:srgbClr val="767676"/>
    <a:srgbClr val="000000"/>
    <a:srgbClr val="09B43A"/>
    <a:srgbClr val="603224"/>
    <a:srgbClr val="FB6C2E"/>
    <a:srgbClr val="2F15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175" autoAdjust="0"/>
  </p:normalViewPr>
  <p:slideViewPr>
    <p:cSldViewPr snapToGrid="0" showGuides="1">
      <p:cViewPr>
        <p:scale>
          <a:sx n="100" d="100"/>
          <a:sy n="100" d="100"/>
        </p:scale>
        <p:origin x="912" y="234"/>
      </p:cViewPr>
      <p:guideLst>
        <p:guide orient="horz" pos="2115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7CAFF-05E4-B0F9-F755-F02DEB32C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16958E-4C8F-5464-2248-D651F2D657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AF165E-F943-74E7-01AF-CE559DCDB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0C54D-7EEE-CBC0-947C-00F2F8CAA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7546EC-5B66-8FCE-4CE8-8331864BC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26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425E2-3D9A-1568-0B5B-FA3444FDB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0B23F2-6E85-7EEF-1674-859A4811DE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270B05-D9CF-E08C-FAC6-E672A43AB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A85258-FA31-8A76-9EE2-8112F45A9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4BA850-DDF4-D7A3-21B4-5A824D42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854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BA4762B-B566-C01C-435F-4700287FC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A3968F-D549-88F5-0B25-83D6A2552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B0706A-951A-F849-E033-E8934A1A0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E1131B-C7B0-9905-59D1-6BC919E77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945F49-F61A-7531-6AD9-230FB8226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100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C70FDB-9C8D-BA06-BFE9-F77B4D8A7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FB7F4-7912-A346-1F24-0D2D2BA0E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3ABAF6-5CF9-E312-256C-77A2F5946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99B8F-BEA7-2369-A75D-541A9BE7A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C6F99B-459C-228E-9912-BFA8758D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7423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47B67D-CBE4-08E9-7008-07EBD74A1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CC869B-5465-76F9-A429-2FFC03E04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5540AC-6988-604F-1E07-39B7D9D79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BE18-DA5B-0B50-11FF-62DF934A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23C091-7F67-9D73-D1B8-F6BA00E98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541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CE3461-0587-3562-F7E1-BAC5DC570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173F0B-74DB-7DF0-204C-E1926A6FB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03646F-667C-5A0B-3E23-EFBB91654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7BC9CD-7CB6-31EF-F39D-951664967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396D52-42FB-B6F5-7F36-4D07960AC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151450-F359-2474-E90E-7F773FEFB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345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32975-95D3-3C6E-3C17-250450FDA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746797-5DAF-F185-9FE0-8A58D0D38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A7F3F5-9FBF-BD40-1E57-FA3E0FA934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519592-97C8-0833-8975-8DA3CE4963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D16A703-2E15-0B12-BE9F-AE84CF6AD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3882EB-D1CB-5281-BA03-D01667CC5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28D1D6F-349A-A5D4-026F-EC79942E6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308CCC5-D517-68AC-E1A7-BDC5C761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593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A5C5CF-51D1-602A-D356-139AF414F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2B7FCE-7CE8-D47E-775C-9258EEC0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945A631-60E4-B523-FA1A-1D15410B7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4D54B6-D39A-1C70-6E16-8A37D7AD9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836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2BE8F30-E3D2-942A-E1FF-0472EC112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5C32C2-9837-006F-4634-0A8F1ED53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06E6F1-DDBA-2CBD-6823-5DFD0D780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79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740F52-E641-328E-8461-2C2432EF5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45CB89-3A36-C32A-A83E-B1EF4D4FD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49C046-A8A6-BC48-EDCF-D91BE5C94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01C8F8-C6EE-EDAE-8BAD-BACD36649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AFD1EA-CF4A-EB73-A0C9-6168651BB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9B0421-5A80-D37B-C1F3-1D934939A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784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DCED-55FF-1D31-E5AF-DEB93A84E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C7137B-D2D5-91BA-B9C2-8CDF6B2747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5D8C8B-B23B-652D-A14F-A57BD6153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123C4E-604A-3AB2-6F8F-ED59F4044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990665-1E2D-195C-6BB7-F73CDC100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ECB516-D461-CBB5-F99A-4600CB119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754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43AC15B-88A9-4C3A-D4AB-2E2AD3CD4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320B98-92F3-A3D6-0AAA-F804919CD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1883D5-1958-8B9C-7B09-B055BEDD3D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3C907-AA69-42F3-834C-D5C5280E954E}" type="datetimeFigureOut">
              <a:rPr lang="ko-KR" altLang="en-US" smtClean="0"/>
              <a:t>2024-02-27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34EF10-3F55-FFCF-10B3-D72EF42745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AFDC36-B0D1-46FC-C545-6934024C4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34C3F-2B78-45D5-B169-225EB986F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445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543912A-21F3-24AC-107D-202D2E5B62F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prstClr val="white">
                <a:tint val="45000"/>
                <a:satMod val="400000"/>
              </a:prst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628" y="3028859"/>
            <a:ext cx="6338744" cy="8002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64895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 descr="고해상도 일러스트 추가된 프린세스 메이커 2 리마스터 공개">
            <a:extLst>
              <a:ext uri="{FF2B5EF4-FFF2-40B4-BE49-F238E27FC236}">
                <a16:creationId xmlns:a16="http://schemas.microsoft.com/office/drawing/2014/main" id="{2E4B425B-5908-5067-CEDB-AFE97217A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045" y="3301006"/>
            <a:ext cx="1608864" cy="90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0A12A8-3068-BDBA-042A-FAD112BFF7E5}"/>
              </a:ext>
            </a:extLst>
          </p:cNvPr>
          <p:cNvSpPr txBox="1"/>
          <p:nvPr/>
        </p:nvSpPr>
        <p:spPr>
          <a:xfrm>
            <a:off x="238330" y="205080"/>
            <a:ext cx="25987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특징</a:t>
            </a:r>
            <a:endParaRPr lang="en-US" altLang="ko-KR" sz="3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pic>
        <p:nvPicPr>
          <p:cNvPr id="1028" name="Picture 4" descr="고해상도 일러스트 추가된 프린세스 메이커 2 리마스터 공개">
            <a:extLst>
              <a:ext uri="{FF2B5EF4-FFF2-40B4-BE49-F238E27FC236}">
                <a16:creationId xmlns:a16="http://schemas.microsoft.com/office/drawing/2014/main" id="{F2D9996D-DF51-7C72-2435-CA94A0F35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261" y="1545613"/>
            <a:ext cx="1433479" cy="80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++] Text RPG">
            <a:extLst>
              <a:ext uri="{FF2B5EF4-FFF2-40B4-BE49-F238E27FC236}">
                <a16:creationId xmlns:a16="http://schemas.microsoft.com/office/drawing/2014/main" id="{00E353A7-78CF-7539-D798-B8123FA5C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163" y="1545613"/>
            <a:ext cx="1416291" cy="80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리버스 엔지니어링으로 둠 RPG를 윈도우 포트 성공 - 게임 / 엔터테인먼트 - 기글하드웨어">
            <a:extLst>
              <a:ext uri="{FF2B5EF4-FFF2-40B4-BE49-F238E27FC236}">
                <a16:creationId xmlns:a16="http://schemas.microsoft.com/office/drawing/2014/main" id="{B3665A6E-0277-4205-FBF2-E4C12A9E3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877" y="1538610"/>
            <a:ext cx="1089532" cy="81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DA4607-CBF8-1ADB-3152-A04F7A56C6F7}"/>
              </a:ext>
            </a:extLst>
          </p:cNvPr>
          <p:cNvSpPr txBox="1"/>
          <p:nvPr/>
        </p:nvSpPr>
        <p:spPr>
          <a:xfrm>
            <a:off x="392125" y="787211"/>
            <a:ext cx="11295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장르의 변화</a:t>
            </a:r>
            <a:endParaRPr lang="en-US" altLang="ko-KR" sz="2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한 가지 장르에 종속된 형태가 아닌 각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챕터별로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다양한 장르를 옮겨가며 순차적으로 게임이 진행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(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탑뷰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-&gt;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비쥬얼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노벨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-&gt; </a:t>
            </a:r>
            <a:r>
              <a:rPr lang="en-US" altLang="ko-KR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TextRPG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-&gt; 3D 1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인칭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475E46-29E5-89A2-E351-F86956FCB143}"/>
              </a:ext>
            </a:extLst>
          </p:cNvPr>
          <p:cNvSpPr txBox="1"/>
          <p:nvPr/>
        </p:nvSpPr>
        <p:spPr>
          <a:xfrm>
            <a:off x="387920" y="2596038"/>
            <a:ext cx="11295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다른 게임의 </a:t>
            </a:r>
            <a:r>
              <a:rPr lang="ko-KR" altLang="en-US" sz="20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인게임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UI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활용</a:t>
            </a:r>
            <a:endParaRPr lang="en-US" altLang="ko-KR" sz="2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다른 게임의 시스템을 가져와 퍼즐을 풀이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(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비쥬얼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노벨 장르에서 인벤토리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UI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를 사용해 칸 채우기 퍼즐을 수행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번역팩을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적용해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NPC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대화 등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774CFE6-6074-3AE9-3072-97CF736D8C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9886" y="3449647"/>
            <a:ext cx="868813" cy="607282"/>
          </a:xfrm>
          <a:prstGeom prst="rect">
            <a:avLst/>
          </a:prstGeom>
        </p:spPr>
      </p:pic>
      <p:pic>
        <p:nvPicPr>
          <p:cNvPr id="13" name="Picture 4" descr="고해상도 일러스트 추가된 프린세스 메이커 2 리마스터 공개">
            <a:extLst>
              <a:ext uri="{FF2B5EF4-FFF2-40B4-BE49-F238E27FC236}">
                <a16:creationId xmlns:a16="http://schemas.microsoft.com/office/drawing/2014/main" id="{CCEDAAFD-87AE-A8B0-18B8-EB2205F34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75" y="3283179"/>
            <a:ext cx="1608864" cy="90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24시 게임코드">
            <a:extLst>
              <a:ext uri="{FF2B5EF4-FFF2-40B4-BE49-F238E27FC236}">
                <a16:creationId xmlns:a16="http://schemas.microsoft.com/office/drawing/2014/main" id="{8313245A-EEAF-B2C2-B68E-61A5433A8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38610"/>
            <a:ext cx="1445259" cy="812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C95EE04-7E4E-A393-70B0-8692CC3F05A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836"/>
          <a:stretch/>
        </p:blipFill>
        <p:spPr>
          <a:xfrm>
            <a:off x="516280" y="1545613"/>
            <a:ext cx="1175685" cy="84080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4EBE087-0A5E-F6C9-2949-C02752FC4A13}"/>
              </a:ext>
            </a:extLst>
          </p:cNvPr>
          <p:cNvSpPr txBox="1"/>
          <p:nvPr/>
        </p:nvSpPr>
        <p:spPr>
          <a:xfrm>
            <a:off x="387920" y="4450007"/>
            <a:ext cx="11295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다른 게임으로 접속</a:t>
            </a:r>
            <a:endParaRPr lang="en-US" altLang="ko-KR" sz="2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다른 게임의 시스템을 활용하여 퍼즐을 풀이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(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비쥬얼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노벨 장르에서 획득한 인벤토리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UI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에서 칸 채우기 퍼즐을 수행 등등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</a:t>
            </a:r>
          </a:p>
        </p:txBody>
      </p:sp>
      <p:pic>
        <p:nvPicPr>
          <p:cNvPr id="1036" name="Picture 12" descr="스크린샷 2024-02-19 163559">
            <a:extLst>
              <a:ext uri="{FF2B5EF4-FFF2-40B4-BE49-F238E27FC236}">
                <a16:creationId xmlns:a16="http://schemas.microsoft.com/office/drawing/2014/main" id="{53FC47E7-59D2-26CA-05BB-741CEF9885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2" r="12979"/>
          <a:stretch/>
        </p:blipFill>
        <p:spPr bwMode="auto">
          <a:xfrm>
            <a:off x="2782337" y="5044620"/>
            <a:ext cx="2088540" cy="160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54B30CAC-44EA-21A0-0C7C-D70FABF9F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80" y="5191450"/>
            <a:ext cx="2320838" cy="1314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7268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0A12A8-3068-BDBA-042A-FAD112BFF7E5}"/>
              </a:ext>
            </a:extLst>
          </p:cNvPr>
          <p:cNvSpPr txBox="1"/>
          <p:nvPr/>
        </p:nvSpPr>
        <p:spPr>
          <a:xfrm>
            <a:off x="238330" y="205080"/>
            <a:ext cx="410240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인게임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디자인</a:t>
            </a:r>
            <a:endParaRPr lang="en-US" altLang="ko-KR" sz="3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DA4607-CBF8-1ADB-3152-A04F7A56C6F7}"/>
              </a:ext>
            </a:extLst>
          </p:cNvPr>
          <p:cNvSpPr txBox="1"/>
          <p:nvPr/>
        </p:nvSpPr>
        <p:spPr>
          <a:xfrm>
            <a:off x="392125" y="1002365"/>
            <a:ext cx="112950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원래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‘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’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라는 게임이 가진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UI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와 장르를 뛰어넘어 다양한 그래픽으로 게임을 진행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(1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챕터의 모습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 </a:t>
            </a:r>
            <a:r>
              <a:rPr lang="ko-KR" altLang="en-US" sz="1500" i="1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이후 장르의 변화</a:t>
            </a:r>
            <a:endParaRPr lang="en-US" altLang="ko-KR" sz="1500" i="1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DCB5C72-70A5-57C5-8C3A-9B53FA259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25" y="1568817"/>
            <a:ext cx="7389867" cy="280968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5C3DB7F-E34B-8A31-96EB-A5A81BD62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028" y="3539865"/>
            <a:ext cx="4643717" cy="261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485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0A12A8-3068-BDBA-042A-FAD112BFF7E5}"/>
              </a:ext>
            </a:extLst>
          </p:cNvPr>
          <p:cNvSpPr txBox="1"/>
          <p:nvPr/>
        </p:nvSpPr>
        <p:spPr>
          <a:xfrm>
            <a:off x="238330" y="205080"/>
            <a:ext cx="410240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캐릭터 디자인</a:t>
            </a:r>
            <a:endParaRPr lang="en-US" altLang="ko-KR" sz="3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7CB2070-1FAD-E9D8-C577-09B84E180F4E}"/>
              </a:ext>
            </a:extLst>
          </p:cNvPr>
          <p:cNvGrpSpPr/>
          <p:nvPr/>
        </p:nvGrpSpPr>
        <p:grpSpPr>
          <a:xfrm>
            <a:off x="436086" y="1533509"/>
            <a:ext cx="6901924" cy="2521527"/>
            <a:chOff x="503999" y="471055"/>
            <a:chExt cx="6901924" cy="252152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F7FA93E-9A19-92DE-E078-9DBB62257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999" y="471055"/>
              <a:ext cx="4037469" cy="2521527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852CE38-71F3-ECE7-512B-FE61F4D6B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1468" y="471055"/>
              <a:ext cx="2864455" cy="2521527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D58A7A3B-1D79-AE4B-FC07-F8F1EE92F6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300" y="4313186"/>
            <a:ext cx="1625970" cy="184192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301E72A-16E7-C0C0-96A4-C989763A12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15" y="4212988"/>
            <a:ext cx="1473536" cy="222300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52CD574-4202-BD73-D61F-1078D1B072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232" y="4313186"/>
            <a:ext cx="1575159" cy="235003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E6F28E6-A4E5-62B7-E0EE-D2839542C126}"/>
              </a:ext>
            </a:extLst>
          </p:cNvPr>
          <p:cNvSpPr txBox="1"/>
          <p:nvPr/>
        </p:nvSpPr>
        <p:spPr>
          <a:xfrm>
            <a:off x="392125" y="1002365"/>
            <a:ext cx="112950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1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챕터인 </a:t>
            </a:r>
            <a:r>
              <a:rPr lang="en-US" altLang="ko-KR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Topdown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뷰에 맞게 각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NPC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캐릭터화</a:t>
            </a:r>
            <a:endParaRPr lang="en-US" altLang="ko-KR" sz="1500" i="1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9B39385-E6EA-AD72-7355-8592478AA8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251" y="4238770"/>
            <a:ext cx="1520973" cy="230450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F1C3F1D-94BF-222A-2179-250B88D413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6787" y="4263015"/>
            <a:ext cx="1473536" cy="86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236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C0A3B5-D810-516C-F7B6-BE2849E60C6E}"/>
              </a:ext>
            </a:extLst>
          </p:cNvPr>
          <p:cNvSpPr txBox="1"/>
          <p:nvPr/>
        </p:nvSpPr>
        <p:spPr>
          <a:xfrm>
            <a:off x="238330" y="205080"/>
            <a:ext cx="33073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레퍼런스</a:t>
            </a:r>
            <a:endParaRPr lang="en-US" altLang="ko-KR" sz="3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5A9E5B6-730D-8916-735C-A99093B0F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30" y="2292844"/>
            <a:ext cx="8192643" cy="16766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857DC1-B111-75F0-67A5-2C9E686D6AFF}"/>
              </a:ext>
            </a:extLst>
          </p:cNvPr>
          <p:cNvSpPr txBox="1"/>
          <p:nvPr/>
        </p:nvSpPr>
        <p:spPr>
          <a:xfrm>
            <a:off x="238330" y="1047750"/>
            <a:ext cx="11295050" cy="109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-‘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이건 게임이 아닙니다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.’ ,‘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언더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테일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’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과 같은 게임의 경계를 넘나드는 아이디어를 차용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-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이외의 많은 유명 고전 게임들을 레퍼런스로 삼아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인게임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내에서 접속하여 진행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-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인게임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내의 획득한 다른 게임의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UI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는 해당 게임의 이질적인 디자인으로 구성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pic>
        <p:nvPicPr>
          <p:cNvPr id="1026" name="Picture 2" descr="팩맨 (Pacman) - 플래시게임 | 와플래시 게임 아카이브">
            <a:extLst>
              <a:ext uri="{FF2B5EF4-FFF2-40B4-BE49-F238E27FC236}">
                <a16:creationId xmlns:a16="http://schemas.microsoft.com/office/drawing/2014/main" id="{436A45AF-EB5F-8BB9-CBE4-8D3B4E5B8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" y="4162245"/>
            <a:ext cx="18288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테트리스 - 위키백과, 우리 모두의 백과사전">
            <a:extLst>
              <a:ext uri="{FF2B5EF4-FFF2-40B4-BE49-F238E27FC236}">
                <a16:creationId xmlns:a16="http://schemas.microsoft.com/office/drawing/2014/main" id="{91F6A5E3-2EF8-70D9-3182-5BA2317E2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044" y="4152720"/>
            <a:ext cx="1163602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tch 3 게임 정리] 1편 - 다양한 플레이 방식들">
            <a:extLst>
              <a:ext uri="{FF2B5EF4-FFF2-40B4-BE49-F238E27FC236}">
                <a16:creationId xmlns:a16="http://schemas.microsoft.com/office/drawing/2014/main" id="{430B040C-112A-94DC-0826-EE4E0AE98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465" y="4506001"/>
            <a:ext cx="2438400" cy="136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67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0A12A8-3068-BDBA-042A-FAD112BFF7E5}"/>
              </a:ext>
            </a:extLst>
          </p:cNvPr>
          <p:cNvSpPr txBox="1"/>
          <p:nvPr/>
        </p:nvSpPr>
        <p:spPr>
          <a:xfrm>
            <a:off x="238330" y="205080"/>
            <a:ext cx="16017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마일스톤</a:t>
            </a:r>
            <a:endParaRPr lang="en-US" altLang="ko-KR" sz="3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AF11BC-6672-6A63-809B-B36E008BB438}"/>
              </a:ext>
            </a:extLst>
          </p:cNvPr>
          <p:cNvSpPr txBox="1"/>
          <p:nvPr/>
        </p:nvSpPr>
        <p:spPr>
          <a:xfrm>
            <a:off x="392125" y="1038225"/>
            <a:ext cx="11295050" cy="3708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좀 더 콤팩트한 디자인으로 개발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처음부터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100%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개발이 아닌 현재 주어진 기획에 의존하여 실시간 개발을 목표로 진행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다양한 지원사업에 도전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못 먹어도 고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!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다양한 실패를 통해 게임을 업그레이드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빠르게 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2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챕터로 진행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튜토리얼 챕터인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1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챕터를 빠르게 마무리하고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2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챕터의 새로운 모습을 개발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팀원과 커뮤니케이션활동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적극적인 피드백을 위해 팀원끼리 대면 만남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공동 작업등 친목활동 도모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어느정도 일정 추가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(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진행도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우선순위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계획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49FA36A-847F-C2E6-7C67-D124A78B52C3}"/>
              </a:ext>
            </a:extLst>
          </p:cNvPr>
          <p:cNvCxnSpPr/>
          <p:nvPr/>
        </p:nvCxnSpPr>
        <p:spPr>
          <a:xfrm>
            <a:off x="476250" y="6010275"/>
            <a:ext cx="1121092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9B35402-D065-51BC-10C3-AE1F1CE33ADE}"/>
              </a:ext>
            </a:extLst>
          </p:cNvPr>
          <p:cNvSpPr txBox="1"/>
          <p:nvPr/>
        </p:nvSpPr>
        <p:spPr>
          <a:xfrm>
            <a:off x="392125" y="6162675"/>
            <a:ext cx="4828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chemeClr val="bg1"/>
                </a:solidFill>
              </a:rPr>
              <a:t>3</a:t>
            </a:r>
            <a:r>
              <a:rPr lang="ko-KR" altLang="en-US" sz="1500" dirty="0">
                <a:solidFill>
                  <a:schemeClr val="bg1"/>
                </a:solidFill>
              </a:rPr>
              <a:t>월</a:t>
            </a:r>
            <a:endParaRPr lang="en-US" altLang="ko-KR" sz="15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6CF345-C7BF-7318-8DF4-CD01BC6717B1}"/>
              </a:ext>
            </a:extLst>
          </p:cNvPr>
          <p:cNvSpPr txBox="1"/>
          <p:nvPr/>
        </p:nvSpPr>
        <p:spPr>
          <a:xfrm>
            <a:off x="11317051" y="6210300"/>
            <a:ext cx="4828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chemeClr val="bg1"/>
                </a:solidFill>
              </a:rPr>
              <a:t>8</a:t>
            </a:r>
            <a:r>
              <a:rPr lang="ko-KR" altLang="en-US" sz="1500" dirty="0">
                <a:solidFill>
                  <a:schemeClr val="bg1"/>
                </a:solidFill>
              </a:rPr>
              <a:t>월</a:t>
            </a:r>
            <a:endParaRPr lang="en-US" altLang="ko-KR" sz="1500" dirty="0">
              <a:solidFill>
                <a:schemeClr val="bg1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1D493D5-B069-6DBB-6471-D5A95BD434B6}"/>
              </a:ext>
            </a:extLst>
          </p:cNvPr>
          <p:cNvCxnSpPr/>
          <p:nvPr/>
        </p:nvCxnSpPr>
        <p:spPr>
          <a:xfrm>
            <a:off x="633537" y="5857875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D98F395-FB7B-D366-FBBF-CC4BD7D4A2E1}"/>
              </a:ext>
            </a:extLst>
          </p:cNvPr>
          <p:cNvCxnSpPr/>
          <p:nvPr/>
        </p:nvCxnSpPr>
        <p:spPr>
          <a:xfrm>
            <a:off x="11558463" y="5857875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88A5378-567E-2583-7CA5-F6B39903C72B}"/>
              </a:ext>
            </a:extLst>
          </p:cNvPr>
          <p:cNvCxnSpPr/>
          <p:nvPr/>
        </p:nvCxnSpPr>
        <p:spPr>
          <a:xfrm>
            <a:off x="2818522" y="5857875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A9D23BE-AD19-47CA-A6E6-AF8B2FCD287F}"/>
              </a:ext>
            </a:extLst>
          </p:cNvPr>
          <p:cNvCxnSpPr/>
          <p:nvPr/>
        </p:nvCxnSpPr>
        <p:spPr>
          <a:xfrm>
            <a:off x="5003507" y="5857875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FCD19BD4-838D-6F08-0EB5-530976C0B276}"/>
              </a:ext>
            </a:extLst>
          </p:cNvPr>
          <p:cNvCxnSpPr/>
          <p:nvPr/>
        </p:nvCxnSpPr>
        <p:spPr>
          <a:xfrm>
            <a:off x="7188492" y="5857875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BDB0A0F-B44E-0195-FF51-4850C0A9542E}"/>
              </a:ext>
            </a:extLst>
          </p:cNvPr>
          <p:cNvCxnSpPr/>
          <p:nvPr/>
        </p:nvCxnSpPr>
        <p:spPr>
          <a:xfrm>
            <a:off x="9373477" y="5857875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7295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0A12A8-3068-BDBA-042A-FAD112BFF7E5}"/>
              </a:ext>
            </a:extLst>
          </p:cNvPr>
          <p:cNvSpPr txBox="1"/>
          <p:nvPr/>
        </p:nvSpPr>
        <p:spPr>
          <a:xfrm>
            <a:off x="238330" y="205080"/>
            <a:ext cx="32207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마일스톤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세부사항</a:t>
            </a:r>
            <a:endParaRPr lang="en-US" altLang="ko-KR" sz="3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AF11BC-6672-6A63-809B-B36E008BB438}"/>
              </a:ext>
            </a:extLst>
          </p:cNvPr>
          <p:cNvSpPr txBox="1"/>
          <p:nvPr/>
        </p:nvSpPr>
        <p:spPr>
          <a:xfrm>
            <a:off x="392125" y="1038225"/>
            <a:ext cx="1129505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현재 진행도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1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챕터의 약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50%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종료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서브시스템 개발 완료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localization/</a:t>
            </a:r>
            <a:r>
              <a:rPr lang="en-US" altLang="ko-KR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NewInput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등 플랫폼 대응 개발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CI/CD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개발 완료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우선순위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테스트코드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리팩터링을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중심으로 망가지지 않는 구조로 튜토리얼 챕터인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1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챕터를 마무리하고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2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챕터 개발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49FA36A-847F-C2E6-7C67-D124A78B52C3}"/>
              </a:ext>
            </a:extLst>
          </p:cNvPr>
          <p:cNvCxnSpPr/>
          <p:nvPr/>
        </p:nvCxnSpPr>
        <p:spPr>
          <a:xfrm>
            <a:off x="476250" y="4895850"/>
            <a:ext cx="1121092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9B35402-D065-51BC-10C3-AE1F1CE33ADE}"/>
              </a:ext>
            </a:extLst>
          </p:cNvPr>
          <p:cNvSpPr txBox="1"/>
          <p:nvPr/>
        </p:nvSpPr>
        <p:spPr>
          <a:xfrm>
            <a:off x="392125" y="5048250"/>
            <a:ext cx="4828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solidFill>
                  <a:schemeClr val="bg1"/>
                </a:solidFill>
              </a:rPr>
              <a:t>3</a:t>
            </a:r>
            <a:r>
              <a:rPr lang="ko-KR" altLang="en-US" sz="1500">
                <a:solidFill>
                  <a:schemeClr val="bg1"/>
                </a:solidFill>
              </a:rPr>
              <a:t>월</a:t>
            </a:r>
            <a:endParaRPr lang="en-US" altLang="ko-KR" sz="15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6CF345-C7BF-7318-8DF4-CD01BC6717B1}"/>
              </a:ext>
            </a:extLst>
          </p:cNvPr>
          <p:cNvSpPr txBox="1"/>
          <p:nvPr/>
        </p:nvSpPr>
        <p:spPr>
          <a:xfrm>
            <a:off x="11317051" y="5095875"/>
            <a:ext cx="4828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solidFill>
                  <a:schemeClr val="bg1"/>
                </a:solidFill>
              </a:rPr>
              <a:t>8</a:t>
            </a:r>
            <a:r>
              <a:rPr lang="ko-KR" altLang="en-US" sz="1500">
                <a:solidFill>
                  <a:schemeClr val="bg1"/>
                </a:solidFill>
              </a:rPr>
              <a:t>월</a:t>
            </a:r>
            <a:endParaRPr lang="en-US" altLang="ko-KR" sz="1500" dirty="0">
              <a:solidFill>
                <a:schemeClr val="bg1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1D493D5-B069-6DBB-6471-D5A95BD434B6}"/>
              </a:ext>
            </a:extLst>
          </p:cNvPr>
          <p:cNvCxnSpPr/>
          <p:nvPr/>
        </p:nvCxnSpPr>
        <p:spPr>
          <a:xfrm>
            <a:off x="633537" y="4743450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D98F395-FB7B-D366-FBBF-CC4BD7D4A2E1}"/>
              </a:ext>
            </a:extLst>
          </p:cNvPr>
          <p:cNvCxnSpPr/>
          <p:nvPr/>
        </p:nvCxnSpPr>
        <p:spPr>
          <a:xfrm>
            <a:off x="11558463" y="4743450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88A5378-567E-2583-7CA5-F6B39903C72B}"/>
              </a:ext>
            </a:extLst>
          </p:cNvPr>
          <p:cNvCxnSpPr/>
          <p:nvPr/>
        </p:nvCxnSpPr>
        <p:spPr>
          <a:xfrm>
            <a:off x="2818522" y="4743450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A9D23BE-AD19-47CA-A6E6-AF8B2FCD287F}"/>
              </a:ext>
            </a:extLst>
          </p:cNvPr>
          <p:cNvCxnSpPr/>
          <p:nvPr/>
        </p:nvCxnSpPr>
        <p:spPr>
          <a:xfrm>
            <a:off x="5003507" y="4743450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FCD19BD4-838D-6F08-0EB5-530976C0B276}"/>
              </a:ext>
            </a:extLst>
          </p:cNvPr>
          <p:cNvCxnSpPr/>
          <p:nvPr/>
        </p:nvCxnSpPr>
        <p:spPr>
          <a:xfrm>
            <a:off x="7188492" y="4743450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BDB0A0F-B44E-0195-FF51-4850C0A9542E}"/>
              </a:ext>
            </a:extLst>
          </p:cNvPr>
          <p:cNvCxnSpPr/>
          <p:nvPr/>
        </p:nvCxnSpPr>
        <p:spPr>
          <a:xfrm>
            <a:off x="9373477" y="4743450"/>
            <a:ext cx="0" cy="3238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57DA0EF-90B6-8CA9-C160-293DA884655C}"/>
              </a:ext>
            </a:extLst>
          </p:cNvPr>
          <p:cNvSpPr txBox="1"/>
          <p:nvPr/>
        </p:nvSpPr>
        <p:spPr>
          <a:xfrm>
            <a:off x="9132065" y="5095875"/>
            <a:ext cx="4828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solidFill>
                  <a:schemeClr val="bg1"/>
                </a:solidFill>
              </a:rPr>
              <a:t>7</a:t>
            </a:r>
            <a:r>
              <a:rPr lang="ko-KR" altLang="en-US" sz="1500">
                <a:solidFill>
                  <a:schemeClr val="bg1"/>
                </a:solidFill>
              </a:rPr>
              <a:t>월</a:t>
            </a:r>
            <a:endParaRPr lang="en-US" altLang="ko-KR" sz="15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7A9D40-49F9-61FE-46C9-8455AC761B83}"/>
              </a:ext>
            </a:extLst>
          </p:cNvPr>
          <p:cNvSpPr txBox="1"/>
          <p:nvPr/>
        </p:nvSpPr>
        <p:spPr>
          <a:xfrm>
            <a:off x="6947079" y="5095875"/>
            <a:ext cx="4828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solidFill>
                  <a:schemeClr val="bg1"/>
                </a:solidFill>
              </a:rPr>
              <a:t>6</a:t>
            </a:r>
            <a:r>
              <a:rPr lang="ko-KR" altLang="en-US" sz="1500">
                <a:solidFill>
                  <a:schemeClr val="bg1"/>
                </a:solidFill>
              </a:rPr>
              <a:t>월</a:t>
            </a:r>
            <a:endParaRPr lang="en-US" altLang="ko-KR" sz="15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1CCCFF-F327-0E8C-2BAC-3793ED2F9D0C}"/>
              </a:ext>
            </a:extLst>
          </p:cNvPr>
          <p:cNvSpPr txBox="1"/>
          <p:nvPr/>
        </p:nvSpPr>
        <p:spPr>
          <a:xfrm>
            <a:off x="4762093" y="5095875"/>
            <a:ext cx="4828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solidFill>
                  <a:schemeClr val="bg1"/>
                </a:solidFill>
              </a:rPr>
              <a:t>5</a:t>
            </a:r>
            <a:r>
              <a:rPr lang="ko-KR" altLang="en-US" sz="1500">
                <a:solidFill>
                  <a:schemeClr val="bg1"/>
                </a:solidFill>
              </a:rPr>
              <a:t>월</a:t>
            </a:r>
            <a:endParaRPr lang="en-US" altLang="ko-KR" sz="15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663A66-A2BB-BB4E-118B-FA91570925CB}"/>
              </a:ext>
            </a:extLst>
          </p:cNvPr>
          <p:cNvSpPr txBox="1"/>
          <p:nvPr/>
        </p:nvSpPr>
        <p:spPr>
          <a:xfrm>
            <a:off x="2577107" y="5095875"/>
            <a:ext cx="4828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solidFill>
                  <a:schemeClr val="bg1"/>
                </a:solidFill>
              </a:rPr>
              <a:t>4</a:t>
            </a:r>
            <a:r>
              <a:rPr lang="ko-KR" altLang="en-US" sz="1500">
                <a:solidFill>
                  <a:schemeClr val="bg1"/>
                </a:solidFill>
              </a:rPr>
              <a:t>월</a:t>
            </a:r>
            <a:endParaRPr lang="en-US" altLang="ko-KR" sz="1500" dirty="0">
              <a:solidFill>
                <a:schemeClr val="bg1"/>
              </a:solidFill>
            </a:endParaRPr>
          </a:p>
        </p:txBody>
      </p:sp>
      <p:sp>
        <p:nvSpPr>
          <p:cNvPr id="13" name="말풍선: 모서리가 둥근 사각형 12">
            <a:extLst>
              <a:ext uri="{FF2B5EF4-FFF2-40B4-BE49-F238E27FC236}">
                <a16:creationId xmlns:a16="http://schemas.microsoft.com/office/drawing/2014/main" id="{B560B435-51DB-EB08-545F-1697EDA0EC58}"/>
              </a:ext>
            </a:extLst>
          </p:cNvPr>
          <p:cNvSpPr/>
          <p:nvPr/>
        </p:nvSpPr>
        <p:spPr>
          <a:xfrm>
            <a:off x="471612" y="3437393"/>
            <a:ext cx="2023935" cy="876298"/>
          </a:xfrm>
          <a:prstGeom prst="wedgeRoundRectCallout">
            <a:avLst>
              <a:gd name="adj1" fmla="val -37933"/>
              <a:gd name="adj2" fmla="val 88311"/>
              <a:gd name="adj3" fmla="val 1666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협업 프로세스 이해</a:t>
            </a:r>
            <a:endParaRPr lang="en-US" altLang="ko-KR" sz="1500" dirty="0"/>
          </a:p>
          <a:p>
            <a:pPr algn="ctr"/>
            <a:r>
              <a:rPr lang="ko-KR" altLang="en-US" sz="1500" dirty="0"/>
              <a:t>대면 만남</a:t>
            </a:r>
            <a:endParaRPr lang="en-US" altLang="ko-KR" sz="1500" dirty="0"/>
          </a:p>
          <a:p>
            <a:pPr algn="ctr"/>
            <a:r>
              <a:rPr lang="ko-KR" altLang="en-US" sz="1500" dirty="0"/>
              <a:t>기획 재정립</a:t>
            </a:r>
          </a:p>
        </p:txBody>
      </p:sp>
      <p:sp>
        <p:nvSpPr>
          <p:cNvPr id="14" name="말풍선: 모서리가 둥근 사각형 13">
            <a:extLst>
              <a:ext uri="{FF2B5EF4-FFF2-40B4-BE49-F238E27FC236}">
                <a16:creationId xmlns:a16="http://schemas.microsoft.com/office/drawing/2014/main" id="{27119332-995D-3A59-9FD5-332BFB9C2C5A}"/>
              </a:ext>
            </a:extLst>
          </p:cNvPr>
          <p:cNvSpPr/>
          <p:nvPr/>
        </p:nvSpPr>
        <p:spPr>
          <a:xfrm>
            <a:off x="874949" y="5772147"/>
            <a:ext cx="2023935" cy="876298"/>
          </a:xfrm>
          <a:prstGeom prst="wedgeRoundRectCallout">
            <a:avLst>
              <a:gd name="adj1" fmla="val 38308"/>
              <a:gd name="adj2" fmla="val -85602"/>
              <a:gd name="adj3" fmla="val 1666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1</a:t>
            </a:r>
            <a:r>
              <a:rPr lang="ko-KR" altLang="en-US" sz="1500" dirty="0"/>
              <a:t>챕터 마무리</a:t>
            </a:r>
            <a:endParaRPr lang="en-US" altLang="ko-KR" sz="1500" dirty="0"/>
          </a:p>
          <a:p>
            <a:pPr algn="ctr"/>
            <a:r>
              <a:rPr lang="en-US" altLang="ko-KR" sz="1500" dirty="0"/>
              <a:t>2</a:t>
            </a:r>
            <a:r>
              <a:rPr lang="ko-KR" altLang="en-US" sz="1500" dirty="0"/>
              <a:t>챕터 기획 및 개발</a:t>
            </a:r>
          </a:p>
        </p:txBody>
      </p:sp>
      <p:sp>
        <p:nvSpPr>
          <p:cNvPr id="15" name="말풍선: 모서리가 둥근 사각형 14">
            <a:extLst>
              <a:ext uri="{FF2B5EF4-FFF2-40B4-BE49-F238E27FC236}">
                <a16:creationId xmlns:a16="http://schemas.microsoft.com/office/drawing/2014/main" id="{BAAA8047-B525-3FA9-CE81-9EB73ACFEC2F}"/>
              </a:ext>
            </a:extLst>
          </p:cNvPr>
          <p:cNvSpPr/>
          <p:nvPr/>
        </p:nvSpPr>
        <p:spPr>
          <a:xfrm>
            <a:off x="3459083" y="3437393"/>
            <a:ext cx="2023935" cy="876298"/>
          </a:xfrm>
          <a:prstGeom prst="wedgeRoundRectCallout">
            <a:avLst>
              <a:gd name="adj1" fmla="val 25130"/>
              <a:gd name="adj2" fmla="val 82877"/>
              <a:gd name="adj3" fmla="val 1666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완성도 올리기</a:t>
            </a:r>
            <a:endParaRPr lang="en-US" altLang="ko-KR" sz="1500" dirty="0"/>
          </a:p>
          <a:p>
            <a:pPr algn="ctr"/>
            <a:r>
              <a:rPr lang="ko-KR" altLang="en-US" sz="1500" dirty="0"/>
              <a:t>지원 사업 지원</a:t>
            </a:r>
          </a:p>
        </p:txBody>
      </p:sp>
      <p:sp>
        <p:nvSpPr>
          <p:cNvPr id="21" name="말풍선: 모서리가 둥근 사각형 20">
            <a:extLst>
              <a:ext uri="{FF2B5EF4-FFF2-40B4-BE49-F238E27FC236}">
                <a16:creationId xmlns:a16="http://schemas.microsoft.com/office/drawing/2014/main" id="{A50CE7D7-4DC3-A4E0-BCB7-25CE05DCA01A}"/>
              </a:ext>
            </a:extLst>
          </p:cNvPr>
          <p:cNvSpPr/>
          <p:nvPr/>
        </p:nvSpPr>
        <p:spPr>
          <a:xfrm>
            <a:off x="5630783" y="5791647"/>
            <a:ext cx="2023935" cy="876298"/>
          </a:xfrm>
          <a:prstGeom prst="wedgeRoundRectCallout">
            <a:avLst>
              <a:gd name="adj1" fmla="val 23718"/>
              <a:gd name="adj2" fmla="val -84515"/>
              <a:gd name="adj3" fmla="val 1666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2</a:t>
            </a:r>
            <a:r>
              <a:rPr lang="ko-KR" altLang="en-US" sz="1500" dirty="0"/>
              <a:t>챕터 마무리</a:t>
            </a:r>
            <a:endParaRPr lang="en-US" altLang="ko-KR" sz="1500" dirty="0"/>
          </a:p>
          <a:p>
            <a:pPr algn="ctr"/>
            <a:r>
              <a:rPr lang="en-US" altLang="ko-KR" sz="1500" dirty="0"/>
              <a:t>3</a:t>
            </a:r>
            <a:r>
              <a:rPr lang="ko-KR" altLang="en-US" sz="1500" dirty="0"/>
              <a:t>챕터 기획 및 개발</a:t>
            </a:r>
          </a:p>
        </p:txBody>
      </p:sp>
      <p:sp>
        <p:nvSpPr>
          <p:cNvPr id="22" name="말풍선: 모서리가 둥근 사각형 21">
            <a:extLst>
              <a:ext uri="{FF2B5EF4-FFF2-40B4-BE49-F238E27FC236}">
                <a16:creationId xmlns:a16="http://schemas.microsoft.com/office/drawing/2014/main" id="{BC940431-0E5A-A230-0DAB-244295FE40B5}"/>
              </a:ext>
            </a:extLst>
          </p:cNvPr>
          <p:cNvSpPr/>
          <p:nvPr/>
        </p:nvSpPr>
        <p:spPr>
          <a:xfrm>
            <a:off x="7581832" y="3462787"/>
            <a:ext cx="2023935" cy="876298"/>
          </a:xfrm>
          <a:prstGeom prst="wedgeRoundRectCallout">
            <a:avLst>
              <a:gd name="adj1" fmla="val 34542"/>
              <a:gd name="adj2" fmla="val 86137"/>
              <a:gd name="adj3" fmla="val 1666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QA</a:t>
            </a:r>
            <a:r>
              <a:rPr lang="ko-KR" altLang="en-US" sz="1500" dirty="0"/>
              <a:t>기간 및 테스트</a:t>
            </a:r>
            <a:endParaRPr lang="en-US" altLang="ko-KR" sz="1500" dirty="0"/>
          </a:p>
          <a:p>
            <a:pPr algn="ctr"/>
            <a:r>
              <a:rPr lang="ko-KR" altLang="en-US" sz="1500" dirty="0"/>
              <a:t>시나리오 점검</a:t>
            </a:r>
          </a:p>
        </p:txBody>
      </p:sp>
      <p:sp>
        <p:nvSpPr>
          <p:cNvPr id="23" name="말풍선: 모서리가 둥근 사각형 22">
            <a:extLst>
              <a:ext uri="{FF2B5EF4-FFF2-40B4-BE49-F238E27FC236}">
                <a16:creationId xmlns:a16="http://schemas.microsoft.com/office/drawing/2014/main" id="{B181F60D-62CA-97B1-3AB4-3979D43BC3DD}"/>
              </a:ext>
            </a:extLst>
          </p:cNvPr>
          <p:cNvSpPr/>
          <p:nvPr/>
        </p:nvSpPr>
        <p:spPr>
          <a:xfrm>
            <a:off x="9724957" y="5748336"/>
            <a:ext cx="2023935" cy="876298"/>
          </a:xfrm>
          <a:prstGeom prst="wedgeRoundRectCallout">
            <a:avLst>
              <a:gd name="adj1" fmla="val 34542"/>
              <a:gd name="adj2" fmla="val -87776"/>
              <a:gd name="adj3" fmla="val 16667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출시 준비</a:t>
            </a:r>
          </a:p>
        </p:txBody>
      </p:sp>
    </p:spTree>
    <p:extLst>
      <p:ext uri="{BB962C8B-B14F-4D97-AF65-F5344CB8AC3E}">
        <p14:creationId xmlns:p14="http://schemas.microsoft.com/office/powerpoint/2010/main" val="3337086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20904D-45EC-E4BC-9541-885C81BE06DA}"/>
              </a:ext>
            </a:extLst>
          </p:cNvPr>
          <p:cNvSpPr txBox="1"/>
          <p:nvPr/>
        </p:nvSpPr>
        <p:spPr>
          <a:xfrm>
            <a:off x="1606113" y="1715396"/>
            <a:ext cx="15536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기획 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A1FCFB-824D-0C37-9159-0C5E55F01C3B}"/>
              </a:ext>
            </a:extLst>
          </p:cNvPr>
          <p:cNvSpPr txBox="1"/>
          <p:nvPr/>
        </p:nvSpPr>
        <p:spPr>
          <a:xfrm>
            <a:off x="5612891" y="3586163"/>
            <a:ext cx="8931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아트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AC53F1-B67D-DBB7-92A4-6F659DE1D2C4}"/>
              </a:ext>
            </a:extLst>
          </p:cNvPr>
          <p:cNvSpPr txBox="1"/>
          <p:nvPr/>
        </p:nvSpPr>
        <p:spPr>
          <a:xfrm>
            <a:off x="8475217" y="1726389"/>
            <a:ext cx="195598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프로그래밍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1BAF2E-5D89-D54D-06DA-4454078DDF27}"/>
              </a:ext>
            </a:extLst>
          </p:cNvPr>
          <p:cNvSpPr txBox="1"/>
          <p:nvPr/>
        </p:nvSpPr>
        <p:spPr>
          <a:xfrm>
            <a:off x="262076" y="2291379"/>
            <a:ext cx="437491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콘텐츠 기획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시나리오 기획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algn="ctr"/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디렉터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PM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 있기에 온전히 기획 집중 가능</a:t>
            </a:r>
            <a:b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</a:b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다양한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기믹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퍼즐에 대한 아이디어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공상적인 스토리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313721-DDF9-DE94-95A0-F06458217D64}"/>
              </a:ext>
            </a:extLst>
          </p:cNvPr>
          <p:cNvSpPr txBox="1"/>
          <p:nvPr/>
        </p:nvSpPr>
        <p:spPr>
          <a:xfrm>
            <a:off x="3622008" y="4157381"/>
            <a:ext cx="490230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인게임에 들어갈 </a:t>
            </a:r>
            <a:r>
              <a:rPr lang="en-US" altLang="ko-KR" sz="16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2D </a:t>
            </a:r>
            <a:r>
              <a:rPr lang="ko-KR" altLang="en-US" sz="16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그래픽 </a:t>
            </a:r>
            <a:endParaRPr lang="en-US" altLang="ko-KR" sz="16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algn="ctr"/>
            <a:r>
              <a:rPr lang="ko-KR" altLang="en-US" sz="16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그레스케일톤의</a:t>
            </a:r>
            <a:r>
              <a:rPr lang="ko-KR" altLang="en-US" sz="16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몽환적인 디자인 </a:t>
            </a:r>
            <a:endParaRPr lang="en-US" altLang="ko-KR" sz="16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현재 방향에 맞게 자신의 작업을 선택 가능</a:t>
            </a:r>
            <a:endParaRPr lang="en-US" altLang="ko-KR" sz="16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algn="ctr"/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5DC6A5-9EC2-D1ED-2AB0-52195245BE49}"/>
              </a:ext>
            </a:extLst>
          </p:cNvPr>
          <p:cNvSpPr txBox="1"/>
          <p:nvPr/>
        </p:nvSpPr>
        <p:spPr>
          <a:xfrm>
            <a:off x="7093428" y="2297607"/>
            <a:ext cx="471956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다양한 게임들에 대해서 개발을 공부하며 진행 가능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algn="ctr"/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이미 구조화된 개발 프로세스에 대해서 체감하며 공부 가능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algn="ctr"/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테스트 코드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코드 리뷰 등 프로그래밍 협업 진행 중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2A0A30-16C1-106E-D808-0529B7309A96}"/>
              </a:ext>
            </a:extLst>
          </p:cNvPr>
          <p:cNvSpPr txBox="1"/>
          <p:nvPr/>
        </p:nvSpPr>
        <p:spPr>
          <a:xfrm>
            <a:off x="238330" y="205080"/>
            <a:ext cx="25987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모집 인원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상세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46C18E-18F3-AA1B-B508-71C8985C78FB}"/>
              </a:ext>
            </a:extLst>
          </p:cNvPr>
          <p:cNvSpPr txBox="1"/>
          <p:nvPr/>
        </p:nvSpPr>
        <p:spPr>
          <a:xfrm>
            <a:off x="238330" y="1011238"/>
            <a:ext cx="197361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공통사항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솔직한 사람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6E415A-CA9A-EB98-BAD9-2ABF6BF6DC26}"/>
              </a:ext>
            </a:extLst>
          </p:cNvPr>
          <p:cNvSpPr txBox="1"/>
          <p:nvPr/>
        </p:nvSpPr>
        <p:spPr>
          <a:xfrm>
            <a:off x="84559" y="6400028"/>
            <a:ext cx="5301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온라인 게임 고수 분이나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방탈출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고수 분 환영합니다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^^</a:t>
            </a:r>
          </a:p>
        </p:txBody>
      </p:sp>
    </p:spTree>
    <p:extLst>
      <p:ext uri="{BB962C8B-B14F-4D97-AF65-F5344CB8AC3E}">
        <p14:creationId xmlns:p14="http://schemas.microsoft.com/office/powerpoint/2010/main" val="3806551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19949F7F-68EF-83B5-E01C-34AA0DB3A8A1}"/>
              </a:ext>
            </a:extLst>
          </p:cNvPr>
          <p:cNvSpPr txBox="1"/>
          <p:nvPr/>
        </p:nvSpPr>
        <p:spPr>
          <a:xfrm>
            <a:off x="238330" y="205080"/>
            <a:ext cx="283763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팀원 모집 계획서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D3515F4-B63D-2AD6-AFCB-F9D2C7E61214}"/>
              </a:ext>
            </a:extLst>
          </p:cNvPr>
          <p:cNvSpPr txBox="1"/>
          <p:nvPr/>
        </p:nvSpPr>
        <p:spPr>
          <a:xfrm>
            <a:off x="477680" y="985437"/>
            <a:ext cx="11217590" cy="3602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목차</a:t>
            </a:r>
            <a:endParaRPr lang="en-US" altLang="ko-KR" sz="3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• 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모집 인원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• 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팀 소개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• 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 소개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• 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마일스톤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• 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모집 인원 상세 설명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27903C-3CA4-6E92-B70F-BE4D1D9461B2}"/>
              </a:ext>
            </a:extLst>
          </p:cNvPr>
          <p:cNvSpPr txBox="1"/>
          <p:nvPr/>
        </p:nvSpPr>
        <p:spPr>
          <a:xfrm>
            <a:off x="8222269" y="6285728"/>
            <a:ext cx="379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플밍의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디자인이라 이해 부탁드립니다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5491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BF2740-240F-37A0-308C-2BB44F5D1DC8}"/>
              </a:ext>
            </a:extLst>
          </p:cNvPr>
          <p:cNvSpPr txBox="1"/>
          <p:nvPr/>
        </p:nvSpPr>
        <p:spPr>
          <a:xfrm>
            <a:off x="238330" y="205080"/>
            <a:ext cx="16882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모집 인원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0A4F2B-8183-87D1-AC18-D7DB4426B426}"/>
              </a:ext>
            </a:extLst>
          </p:cNvPr>
          <p:cNvSpPr txBox="1"/>
          <p:nvPr/>
        </p:nvSpPr>
        <p:spPr>
          <a:xfrm>
            <a:off x="2110774" y="3080564"/>
            <a:ext cx="79704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기획 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명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아트 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1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명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프로그래밍 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1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명을 모집합니다</a:t>
            </a:r>
            <a:endParaRPr lang="en-US" altLang="ko-KR" sz="3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0683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379BD6-C8A2-D137-8735-70ACE3900539}"/>
              </a:ext>
            </a:extLst>
          </p:cNvPr>
          <p:cNvSpPr txBox="1"/>
          <p:nvPr/>
        </p:nvSpPr>
        <p:spPr>
          <a:xfrm>
            <a:off x="238330" y="205080"/>
            <a:ext cx="23310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팀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팀원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66D33F-51DD-3124-2B50-97062C1E9F97}"/>
              </a:ext>
            </a:extLst>
          </p:cNvPr>
          <p:cNvSpPr txBox="1"/>
          <p:nvPr/>
        </p:nvSpPr>
        <p:spPr>
          <a:xfrm>
            <a:off x="392125" y="1038225"/>
            <a:ext cx="1129505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팀장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/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디렉터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2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이정안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날아가는 새는 뒤를 돌아보지 않는다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 (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열심히 </a:t>
            </a:r>
            <a:r>
              <a:rPr lang="ko-KR" altLang="en-US" sz="20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하겠읍니다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.)”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프로그래밍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/PM: </a:t>
            </a:r>
            <a:r>
              <a:rPr lang="ko-KR" altLang="en-US" sz="2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정우연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꿈은 크게 갖는 거 맞죠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? 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제 꿈은 이 게임 팔아서 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300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억 벌기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”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아트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서민지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같이 메이플스토리 하실 분 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? (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유니온 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9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천 제네시스 무기 해방 중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)”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사운드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2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송기화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사운드 내 밑으로 </a:t>
            </a:r>
            <a:r>
              <a:rPr lang="ko-KR" altLang="en-US" sz="20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차렷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1704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639137-A506-67B1-4600-0D2C9AE66F6F}"/>
              </a:ext>
            </a:extLst>
          </p:cNvPr>
          <p:cNvSpPr txBox="1"/>
          <p:nvPr/>
        </p:nvSpPr>
        <p:spPr>
          <a:xfrm>
            <a:off x="238329" y="205080"/>
            <a:ext cx="42479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팀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목표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8AF417-928F-B3F3-59EF-8163C2DD3B1E}"/>
              </a:ext>
            </a:extLst>
          </p:cNvPr>
          <p:cNvSpPr txBox="1"/>
          <p:nvPr/>
        </p:nvSpPr>
        <p:spPr>
          <a:xfrm>
            <a:off x="392125" y="1038225"/>
            <a:ext cx="11295050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목표는 출시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출시까지는 무조건 달려갑니다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초반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6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개월을 이를 위한 프로세스 작업을 진행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함께 성장하는 문화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개개인의 성장을 우선시 하며 피드백을 통해 성장을 위해 노력합니다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만드는 재밌는 과정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매번 리소스를 적용하여 만드는 과정에서 흥미를 느끼고자 합니다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친목의 중요성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솔직하기 위해선 친해질 필요가 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4473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12A6FB4-587A-461D-2184-1619F145BD92}"/>
              </a:ext>
            </a:extLst>
          </p:cNvPr>
          <p:cNvSpPr txBox="1"/>
          <p:nvPr/>
        </p:nvSpPr>
        <p:spPr>
          <a:xfrm>
            <a:off x="238329" y="205080"/>
            <a:ext cx="42479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팀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작업 방식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C672F4-0F47-2DCA-F85A-399D41979BE9}"/>
              </a:ext>
            </a:extLst>
          </p:cNvPr>
          <p:cNvSpPr txBox="1"/>
          <p:nvPr/>
        </p:nvSpPr>
        <p:spPr>
          <a:xfrm>
            <a:off x="392125" y="1038225"/>
            <a:ext cx="11295050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회의 방식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주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1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회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비대면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디스코드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회의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(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카메라와 마이크로 소통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친목 활동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월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1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회 친목 활동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(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오프라인으로 진행하며 불가능한 경우 온라인으로 진행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비동기식 협업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깃허브를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통해서 작업시간에 코멘트 확인 가능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솔직한 피드백 문화 구축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구축된 협업 프로세스 내에서 솔직한 문화 구축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애자일 프로세스로 진행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On And On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미팅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Board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로 진행상황 공유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마일스톤 설정 등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문서화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모든 내용은 문서를 통해 기록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(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회의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작업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일정 등등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93018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162B70-3024-CE36-50E7-451151E113B6}"/>
              </a:ext>
            </a:extLst>
          </p:cNvPr>
          <p:cNvSpPr txBox="1"/>
          <p:nvPr/>
        </p:nvSpPr>
        <p:spPr>
          <a:xfrm>
            <a:off x="238330" y="205080"/>
            <a:ext cx="25987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개요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512226-5F6B-DC6E-5749-2DB0D7D4E4BC}"/>
              </a:ext>
            </a:extLst>
          </p:cNvPr>
          <p:cNvSpPr txBox="1"/>
          <p:nvPr/>
        </p:nvSpPr>
        <p:spPr>
          <a:xfrm>
            <a:off x="392125" y="1038225"/>
            <a:ext cx="1129505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이름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GameOver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장르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장르 불문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플랫폼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PC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등</a:t>
            </a:r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개발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Unity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협업 툴</a:t>
            </a:r>
            <a:endParaRPr lang="en-US" altLang="ko-KR" sz="2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en-US" altLang="ko-KR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Github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Google Drive, Discord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431F864-D33C-24B7-B11F-497C50434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759" y="411268"/>
            <a:ext cx="3737564" cy="3719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CC6DFE-A647-B423-1BEF-6C5DE66D232A}"/>
              </a:ext>
            </a:extLst>
          </p:cNvPr>
          <p:cNvSpPr txBox="1"/>
          <p:nvPr/>
        </p:nvSpPr>
        <p:spPr>
          <a:xfrm>
            <a:off x="6212541" y="450174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solidFill>
                  <a:schemeClr val="bg1"/>
                </a:solidFill>
              </a:rPr>
              <a:t>잊혀진 게임이 오는 마을에는 항상 게임이 떨어진다</a:t>
            </a:r>
            <a:r>
              <a:rPr lang="en-US" altLang="ko-KR" i="1" dirty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ko-KR" altLang="en-US" i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ko-KR" altLang="en-US" b="1" i="1" dirty="0" err="1">
                <a:solidFill>
                  <a:schemeClr val="bg1"/>
                </a:solidFill>
              </a:rPr>
              <a:t>어느날</a:t>
            </a:r>
            <a:r>
              <a:rPr lang="ko-KR" altLang="en-US" b="1" i="1" dirty="0">
                <a:solidFill>
                  <a:schemeClr val="bg1"/>
                </a:solidFill>
              </a:rPr>
              <a:t>, 한 사람이 하늘에서 뚝 떨어졌다.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001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BB7779-1EC9-8DBB-EF3B-F6FC31E95157}"/>
              </a:ext>
            </a:extLst>
          </p:cNvPr>
          <p:cNvSpPr txBox="1"/>
          <p:nvPr/>
        </p:nvSpPr>
        <p:spPr>
          <a:xfrm>
            <a:off x="238330" y="205080"/>
            <a:ext cx="29530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스토리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45C920-04F2-6526-1199-B75B2A49D199}"/>
              </a:ext>
            </a:extLst>
          </p:cNvPr>
          <p:cNvSpPr txBox="1"/>
          <p:nvPr/>
        </p:nvSpPr>
        <p:spPr>
          <a:xfrm>
            <a:off x="392125" y="1038225"/>
            <a:ext cx="1129505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마을의 리소스 수집 구역에 홀로 떨어진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‘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’..</a:t>
            </a: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이를 발견한 주민들은 게임만 떨어지던 하늘에서 사람이 떨어진 것을 보고 의아해 한다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라플리가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게임인지 사람인지에 대한 논쟁을 하던 도중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라플리가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일어난다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마을 주민은 마을에 떨어진 게임은 모두 마을 소유라는 말과 함께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라플리도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마을의 소유임을 전한다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마을의 소유에서 벗어나기 위해 자신의 가치에 맞는 게임 리소스를 수집하게 된다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그러던 도중 망가진 리소스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(UI)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로 문제를 해결하고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잊혀진 게임에 접속하여 리소스를 가져오는 능력을 발휘하게 된다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마을 주민들은 모두 능력에 놀라 말한다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“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너는 특별한 아이야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.＂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91B7D5-2C9A-9227-5B03-197F4646219E}"/>
              </a:ext>
            </a:extLst>
          </p:cNvPr>
          <p:cNvSpPr txBox="1"/>
          <p:nvPr/>
        </p:nvSpPr>
        <p:spPr>
          <a:xfrm>
            <a:off x="392125" y="4175229"/>
            <a:ext cx="11295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마을의 주민들은 오로지 하늘에서 떨어지는 게임을 가지고 자급자족합니다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그들의 재화이자 자원인 게임이 이 세계관의 핵심입니다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라플리는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과연 사람일까요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?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게임일까요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?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라플리라는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게임은 현재 플레이중인 당신에 의해서 기억되고 있습니다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주민들은 현재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라플리가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이 세계를 해결할 수 있는 열쇠라고 생각합니다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잊혀진 게임들이 오는 마을 즉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게임의 무덤들의 대부분의 게임은 유명 게임들의 모작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이미테이션 게임입니다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게임은 시간이 지남에 따라 다양한 형태로 분해됩니다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대부분 만들어진 과정의 역순으로 리소스 형태로 남아있습니다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라플리만이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오직 다른 게임에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접속헤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해당 리소스를 가져올 수 있습니다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13159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36A125-79ED-1950-7A5C-3DB6D753C9B6}"/>
              </a:ext>
            </a:extLst>
          </p:cNvPr>
          <p:cNvSpPr txBox="1"/>
          <p:nvPr/>
        </p:nvSpPr>
        <p:spPr>
          <a:xfrm>
            <a:off x="238330" y="205080"/>
            <a:ext cx="29530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 소개</a:t>
            </a:r>
            <a:r>
              <a:rPr lang="en-US" altLang="ko-KR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</a:t>
            </a:r>
            <a:r>
              <a:rPr lang="ko-KR" altLang="en-US" sz="3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키워드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C34210-B7F6-C7E5-5867-A125F7818B2E}"/>
              </a:ext>
            </a:extLst>
          </p:cNvPr>
          <p:cNvSpPr txBox="1"/>
          <p:nvPr/>
        </p:nvSpPr>
        <p:spPr>
          <a:xfrm>
            <a:off x="392125" y="1038225"/>
            <a:ext cx="11295050" cy="4360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‘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잊혀진 게임이 오는 마을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’, ‘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다양한 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UI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와 시스템의 결합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’, ‘</a:t>
            </a:r>
            <a:r>
              <a:rPr lang="ko-KR" altLang="en-US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다른 게임으로 접속</a:t>
            </a:r>
            <a:r>
              <a:rPr lang="en-US" altLang="ko-KR" sz="2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’</a:t>
            </a: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endParaRPr lang="en-US" altLang="ko-KR" sz="15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잊혀진 게임이 오는 마을</a:t>
            </a:r>
            <a:endParaRPr lang="en-US" altLang="ko-KR" sz="2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사람들에게서 잊혀진 게임이 하늘의 구멍에서 떨어진다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이 마을로 온 게임은 대부분 잊혀진 게임들로 떨어졌을 당시엔 색과 형태를 가지고 있지만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시간이 지남에 따라 색을 잃어가고 분해되어 가는 것을 볼 수 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다양한 </a:t>
            </a:r>
            <a:r>
              <a:rPr lang="en-US" altLang="ko-KR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UI</a:t>
            </a: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와 시스템의 결합</a:t>
            </a:r>
            <a:endParaRPr lang="en-US" altLang="ko-KR" sz="2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비쥬얼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노벨의 장르의 게임에서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RPG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인벤토리를 사용하거나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번역 팩을 교체하여 대화가 안되던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NPC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와 대화하는 등 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UI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와 </a:t>
            </a:r>
            <a:r>
              <a:rPr lang="ko-KR" altLang="en-US" sz="1500" dirty="0" err="1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게임리소스의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결합을 통해 퍼즐을 풀어간다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다른 게임으로 접속</a:t>
            </a:r>
            <a:endParaRPr lang="en-US" altLang="ko-KR" sz="2000" dirty="0">
              <a:solidFill>
                <a:schemeClr val="bg1"/>
              </a:solidFill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플레이어의 특별한 능력으로 이미 잊혀진 게임 속 세상에 들어가 게임을 플레이 한다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 </a:t>
            </a:r>
            <a:r>
              <a:rPr lang="ko-KR" altLang="en-US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플레이어는 해당 게임 속 세상의 리소스를 가지고 나올 수 있는 능력이 있다</a:t>
            </a:r>
            <a:r>
              <a:rPr lang="en-US" altLang="ko-KR" sz="1500" dirty="0">
                <a:solidFill>
                  <a:schemeClr val="bg1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51728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</TotalTime>
  <Words>1003</Words>
  <Application>Microsoft Office PowerPoint</Application>
  <PresentationFormat>와이드스크린</PresentationFormat>
  <Paragraphs>167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맑은 고딕</vt:lpstr>
      <vt:lpstr>Noto Sans KR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정안 이</dc:creator>
  <cp:lastModifiedBy>정안 이</cp:lastModifiedBy>
  <cp:revision>185</cp:revision>
  <dcterms:created xsi:type="dcterms:W3CDTF">2023-11-28T15:07:57Z</dcterms:created>
  <dcterms:modified xsi:type="dcterms:W3CDTF">2024-02-26T16:42:00Z</dcterms:modified>
</cp:coreProperties>
</file>

<file path=docProps/thumbnail.jpeg>
</file>